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7" r:id="rId3"/>
    <p:sldId id="266" r:id="rId4"/>
    <p:sldId id="267" r:id="rId5"/>
    <p:sldId id="264" r:id="rId6"/>
    <p:sldId id="265" r:id="rId7"/>
    <p:sldId id="268" r:id="rId8"/>
    <p:sldId id="269" r:id="rId9"/>
    <p:sldId id="263" r:id="rId10"/>
    <p:sldId id="261" r:id="rId11"/>
    <p:sldId id="258" r:id="rId12"/>
    <p:sldId id="262" r:id="rId13"/>
    <p:sldId id="259" r:id="rId14"/>
    <p:sldId id="260" r:id="rId15"/>
    <p:sldId id="278" r:id="rId16"/>
    <p:sldId id="270" r:id="rId17"/>
    <p:sldId id="277" r:id="rId18"/>
    <p:sldId id="276" r:id="rId19"/>
    <p:sldId id="271" r:id="rId20"/>
    <p:sldId id="272" r:id="rId21"/>
    <p:sldId id="273" r:id="rId22"/>
    <p:sldId id="280" r:id="rId23"/>
    <p:sldId id="279" r:id="rId24"/>
    <p:sldId id="275" r:id="rId25"/>
    <p:sldId id="281" r:id="rId26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tags" Target="tags/tag1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slide" Target="slides/slide1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0D847-B88C-43D0-87AA-D332AF7CABEB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ADB25-8CA5-4856-9AE3-C6901CA7B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75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ADB25-8CA5-4856-9AE3-C6901CA7BF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923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7FB2-02B1-49EE-862C-E6FC228B1C65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4544-B41B-48E6-940B-43EBC0166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4531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67FB2-02B1-49EE-862C-E6FC228B1C65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44544-B41B-48E6-940B-43EBC0166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8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jpeg" /><Relationship Id="rId3" Type="http://schemas.openxmlformats.org/officeDocument/2006/relationships/image" Target="../media/image37.jpeg" /><Relationship Id="rId4" Type="http://schemas.openxmlformats.org/officeDocument/2006/relationships/image" Target="../media/image3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jpeg" /><Relationship Id="rId3" Type="http://schemas.openxmlformats.org/officeDocument/2006/relationships/image" Target="../media/image40.jpeg" /><Relationship Id="rId4" Type="http://schemas.openxmlformats.org/officeDocument/2006/relationships/image" Target="../media/image41.jpeg" /><Relationship Id="rId5" Type="http://schemas.openxmlformats.org/officeDocument/2006/relationships/image" Target="../media/image42.jpeg" /><Relationship Id="rId6" Type="http://schemas.openxmlformats.org/officeDocument/2006/relationships/image" Target="../media/image43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jpeg" /><Relationship Id="rId3" Type="http://schemas.openxmlformats.org/officeDocument/2006/relationships/image" Target="../media/image45.jpeg" /><Relationship Id="rId4" Type="http://schemas.openxmlformats.org/officeDocument/2006/relationships/image" Target="../media/image46.jpeg" /><Relationship Id="rId5" Type="http://schemas.openxmlformats.org/officeDocument/2006/relationships/image" Target="../media/image47.jpeg" /><Relationship Id="rId6" Type="http://schemas.openxmlformats.org/officeDocument/2006/relationships/image" Target="../media/image48.jpeg" /><Relationship Id="rId7" Type="http://schemas.openxmlformats.org/officeDocument/2006/relationships/image" Target="../media/image49.jpeg" /><Relationship Id="rId8" Type="http://schemas.openxmlformats.org/officeDocument/2006/relationships/image" Target="../media/image50.jpeg" /><Relationship Id="rId9" Type="http://schemas.openxmlformats.org/officeDocument/2006/relationships/image" Target="../media/image51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2.jpeg" /><Relationship Id="rId3" Type="http://schemas.openxmlformats.org/officeDocument/2006/relationships/image" Target="../media/image53.jpeg" /><Relationship Id="rId4" Type="http://schemas.openxmlformats.org/officeDocument/2006/relationships/image" Target="../media/image54.jpeg" /><Relationship Id="rId5" Type="http://schemas.openxmlformats.org/officeDocument/2006/relationships/image" Target="../media/image55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Relationship Id="rId6" Type="http://schemas.openxmlformats.org/officeDocument/2006/relationships/image" Target="../media/image12.jpeg" /><Relationship Id="rId7" Type="http://schemas.openxmlformats.org/officeDocument/2006/relationships/image" Target="../media/image13.jpeg" /><Relationship Id="rId8" Type="http://schemas.openxmlformats.org/officeDocument/2006/relationships/image" Target="../media/image14.jpeg" /><Relationship Id="rId9" Type="http://schemas.openxmlformats.org/officeDocument/2006/relationships/image" Target="../media/image1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407411" y="459661"/>
            <a:ext cx="857856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Кто такой </a:t>
            </a:r>
            <a:r>
              <a:rPr lang="ru-RU" sz="5400" b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33CC"/>
                </a:solidFill>
              </a:rPr>
              <a:t>МЕТЕОРОЛОГ</a:t>
            </a:r>
            <a:r>
              <a:rPr lang="ru-RU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ru-RU" sz="5400" b="1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5400" b="1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что такое </a:t>
            </a:r>
            <a:r>
              <a:rPr lang="ru-RU" sz="5400" b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33CC"/>
                </a:solidFill>
              </a:rPr>
              <a:t>МЕТЕОСТАНЦИЯ</a:t>
            </a:r>
            <a:endParaRPr lang="ru-RU" sz="5400" b="1">
              <a:ln w="22225">
                <a:solidFill>
                  <a:srgbClr val="C00000"/>
                </a:solidFill>
                <a:prstDash val="solid"/>
              </a:ln>
              <a:solidFill>
                <a:srgbClr val="FF33CC"/>
              </a:solidFill>
            </a:endParaRPr>
          </a:p>
          <a:p>
            <a:pPr algn="ctr"/>
            <a:endParaRPr lang="ru-RU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074" name="Picture 2" descr="https://i2.wp.com/media.fulledu.ru/documents/images/1k24/5adf81fbd6e4a907bc49c132/article5adf81fb7003d3.64288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8069" y="2272147"/>
            <a:ext cx="6677253" cy="4433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55416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512" y="0"/>
            <a:ext cx="9177512" cy="68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0892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r="7718"/>
          <a:stretch>
            <a:fillRect/>
          </a:stretch>
        </p:blipFill>
        <p:spPr>
          <a:xfrm>
            <a:off x="0" y="0"/>
            <a:ext cx="9164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667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5592"/>
          <a:stretch>
            <a:fillRect/>
          </a:stretch>
        </p:blipFill>
        <p:spPr>
          <a:xfrm>
            <a:off x="0" y="-1"/>
            <a:ext cx="91669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1770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5119" r="21428" b="9292"/>
          <a:stretch>
            <a:fillRect/>
          </a:stretch>
        </p:blipFill>
        <p:spPr>
          <a:xfrm>
            <a:off x="-51561" y="0"/>
            <a:ext cx="9195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037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622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7" y="2881746"/>
            <a:ext cx="2760517" cy="36806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781" y="182707"/>
            <a:ext cx="3758765" cy="2819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92" y="2881746"/>
            <a:ext cx="2760516" cy="36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0575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224313"/>
            <a:ext cx="3926387" cy="2618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745" y="683489"/>
            <a:ext cx="4184073" cy="557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42" y="2976562"/>
            <a:ext cx="2727181" cy="3636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689998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https://get.pxhere.com/photo/sea-horizon-cloud-sky-white-sunlight-atmosphere-daytime-cumulus-blue-cloudscape-cloud-cover-background-grassland-clouds-form-cumulus-clouds-meteorological-phenomenon-675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87259" y="600075"/>
            <a:ext cx="381476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29" y="1355440"/>
            <a:ext cx="3887930" cy="51839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31637" y="3786188"/>
            <a:ext cx="3726009" cy="248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8938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r="15289"/>
          <a:stretch>
            <a:fillRect/>
          </a:stretch>
        </p:blipFill>
        <p:spPr>
          <a:xfrm>
            <a:off x="221671" y="166254"/>
            <a:ext cx="4863565" cy="35883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91" y="2701638"/>
            <a:ext cx="5302763" cy="39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87551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https://avatars.mds.yandex.net/get-ynews/2807432/def8fb3fd70a0d29325c552a27d33bef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5"/>
          <a:stretch>
            <a:fillRect/>
          </a:stretch>
        </p:blipFill>
        <p:spPr bwMode="auto">
          <a:xfrm>
            <a:off x="333466" y="255285"/>
            <a:ext cx="4185112" cy="319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0" t="10038" r="23334" b="11266"/>
          <a:stretch>
            <a:fillRect/>
          </a:stretch>
        </p:blipFill>
        <p:spPr>
          <a:xfrm>
            <a:off x="5167729" y="1152934"/>
            <a:ext cx="3561290" cy="45551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b="10101"/>
          <a:stretch>
            <a:fillRect/>
          </a:stretch>
        </p:blipFill>
        <p:spPr>
          <a:xfrm>
            <a:off x="472012" y="3622747"/>
            <a:ext cx="3893128" cy="29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8924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791" cy="6870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6743117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744" y="1028794"/>
            <a:ext cx="2775621" cy="2081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sun9-62.userapi.com/c635104/v635104204/31052/p-9p015zbl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236" y="225230"/>
            <a:ext cx="3117273" cy="2054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06" y="3811371"/>
            <a:ext cx="3685309" cy="2763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 l="16006" r="16410" b="9414"/>
          <a:stretch>
            <a:fillRect/>
          </a:stretch>
        </p:blipFill>
        <p:spPr>
          <a:xfrm>
            <a:off x="5943600" y="225230"/>
            <a:ext cx="3025178" cy="352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 r="40527"/>
          <a:stretch>
            <a:fillRect/>
          </a:stretch>
        </p:blipFill>
        <p:spPr>
          <a:xfrm rot="16200000" flipH="1" flipV="1">
            <a:off x="5684372" y="3348159"/>
            <a:ext cx="2878615" cy="369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9524457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90944" y="210373"/>
            <a:ext cx="53062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Bookman Old Style" panose="02050604050505020204" pitchFamily="18" charset="0"/>
              </a:rPr>
              <a:t>1.На </a:t>
            </a:r>
            <a:r>
              <a:rPr lang="ru-RU">
                <a:latin typeface="Bookman Old Style" panose="02050604050505020204" pitchFamily="18" charset="0"/>
              </a:rPr>
              <a:t>деревья, на кусты </a:t>
            </a:r>
            <a:endParaRPr lang="ru-RU" smtClean="0">
              <a:latin typeface="Bookman Old Style" panose="02050604050505020204" pitchFamily="18" charset="0"/>
            </a:endParaRPr>
          </a:p>
          <a:p>
            <a:r>
              <a:rPr lang="ru-RU" smtClean="0">
                <a:latin typeface="Bookman Old Style" panose="02050604050505020204" pitchFamily="18" charset="0"/>
              </a:rPr>
              <a:t>с </a:t>
            </a:r>
            <a:r>
              <a:rPr lang="ru-RU">
                <a:latin typeface="Bookman Old Style" panose="02050604050505020204" pitchFamily="18" charset="0"/>
              </a:rPr>
              <a:t>неба падают цветы,</a:t>
            </a:r>
          </a:p>
          <a:p>
            <a:r>
              <a:rPr lang="ru-RU" smtClean="0">
                <a:latin typeface="Bookman Old Style" panose="02050604050505020204" pitchFamily="18" charset="0"/>
              </a:rPr>
              <a:t>Белые</a:t>
            </a:r>
            <a:r>
              <a:rPr lang="ru-RU">
                <a:latin typeface="Bookman Old Style" panose="02050604050505020204" pitchFamily="18" charset="0"/>
              </a:rPr>
              <a:t>, пушистые, </a:t>
            </a:r>
            <a:endParaRPr lang="ru-RU" smtClean="0">
              <a:latin typeface="Bookman Old Style" panose="02050604050505020204" pitchFamily="18" charset="0"/>
            </a:endParaRPr>
          </a:p>
          <a:p>
            <a:r>
              <a:rPr lang="ru-RU" smtClean="0">
                <a:latin typeface="Bookman Old Style" panose="02050604050505020204" pitchFamily="18" charset="0"/>
              </a:rPr>
              <a:t>только </a:t>
            </a:r>
            <a:r>
              <a:rPr lang="ru-RU">
                <a:latin typeface="Bookman Old Style" panose="02050604050505020204" pitchFamily="18" charset="0"/>
              </a:rPr>
              <a:t>не душистые</a:t>
            </a:r>
            <a:r>
              <a:rPr lang="ru-RU" smtClean="0">
                <a:latin typeface="Bookman Old Style" panose="02050604050505020204" pitchFamily="18" charset="0"/>
              </a:rPr>
              <a:t>.                                                           (</a:t>
            </a:r>
            <a:r>
              <a:rPr lang="ru-RU">
                <a:latin typeface="Bookman Old Style" panose="02050604050505020204" pitchFamily="18" charset="0"/>
              </a:rPr>
              <a:t>снег)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56909" y="210373"/>
            <a:ext cx="3851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Bookman Old Style" panose="02050604050505020204" pitchFamily="18" charset="0"/>
              </a:rPr>
              <a:t>2. В </a:t>
            </a:r>
            <a:r>
              <a:rPr lang="ru-RU">
                <a:latin typeface="Bookman Old Style" panose="02050604050505020204" pitchFamily="18" charset="0"/>
              </a:rPr>
              <a:t>белом бархате деревня </a:t>
            </a:r>
            <a:r>
              <a:rPr lang="ru-RU" smtClean="0">
                <a:latin typeface="Bookman Old Style" panose="02050604050505020204" pitchFamily="18" charset="0"/>
              </a:rPr>
              <a:t>— </a:t>
            </a:r>
          </a:p>
          <a:p>
            <a:r>
              <a:rPr lang="ru-RU" smtClean="0">
                <a:latin typeface="Bookman Old Style" panose="02050604050505020204" pitchFamily="18" charset="0"/>
              </a:rPr>
              <a:t>И </a:t>
            </a:r>
            <a:r>
              <a:rPr lang="ru-RU">
                <a:latin typeface="Bookman Old Style" panose="02050604050505020204" pitchFamily="18" charset="0"/>
              </a:rPr>
              <a:t>заборы, и деревья.</a:t>
            </a:r>
          </a:p>
          <a:p>
            <a:r>
              <a:rPr lang="ru-RU">
                <a:latin typeface="Bookman Old Style" panose="02050604050505020204" pitchFamily="18" charset="0"/>
              </a:rPr>
              <a:t>А как ветер </a:t>
            </a:r>
            <a:r>
              <a:rPr lang="ru-RU" smtClean="0">
                <a:latin typeface="Bookman Old Style" panose="02050604050505020204" pitchFamily="18" charset="0"/>
              </a:rPr>
              <a:t>нападет, </a:t>
            </a:r>
          </a:p>
          <a:p>
            <a:r>
              <a:rPr lang="ru-RU" smtClean="0">
                <a:latin typeface="Bookman Old Style" panose="02050604050505020204" pitchFamily="18" charset="0"/>
              </a:rPr>
              <a:t>Этот </a:t>
            </a:r>
            <a:r>
              <a:rPr lang="ru-RU">
                <a:latin typeface="Bookman Old Style" panose="02050604050505020204" pitchFamily="18" charset="0"/>
              </a:rPr>
              <a:t>бархат опадет</a:t>
            </a:r>
            <a:r>
              <a:rPr lang="ru-RU" smtClean="0">
                <a:latin typeface="Bookman Old Style" panose="02050604050505020204" pitchFamily="18" charset="0"/>
              </a:rPr>
              <a:t>. (</a:t>
            </a:r>
            <a:r>
              <a:rPr lang="ru-RU">
                <a:latin typeface="Bookman Old Style" panose="02050604050505020204" pitchFamily="18" charset="0"/>
              </a:rPr>
              <a:t>иней)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944" y="1685055"/>
            <a:ext cx="35744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Bookman Old Style" panose="02050604050505020204" pitchFamily="18" charset="0"/>
              </a:rPr>
              <a:t>3. Невидимкой</a:t>
            </a:r>
            <a:r>
              <a:rPr lang="ru-RU">
                <a:latin typeface="Bookman Old Style" panose="02050604050505020204" pitchFamily="18" charset="0"/>
              </a:rPr>
              <a:t>, осторожно</a:t>
            </a:r>
          </a:p>
          <a:p>
            <a:r>
              <a:rPr lang="ru-RU">
                <a:latin typeface="Bookman Old Style" panose="02050604050505020204" pitchFamily="18" charset="0"/>
              </a:rPr>
              <a:t>Он является ко мне</a:t>
            </a:r>
          </a:p>
          <a:p>
            <a:r>
              <a:rPr lang="ru-RU">
                <a:latin typeface="Bookman Old Style" panose="02050604050505020204" pitchFamily="18" charset="0"/>
              </a:rPr>
              <a:t>И рисует, как художник,</a:t>
            </a:r>
          </a:p>
          <a:p>
            <a:r>
              <a:rPr lang="ru-RU">
                <a:latin typeface="Bookman Old Style" panose="02050604050505020204" pitchFamily="18" charset="0"/>
              </a:rPr>
              <a:t>Он узоры на окне.</a:t>
            </a:r>
          </a:p>
          <a:p>
            <a:r>
              <a:rPr lang="ru-RU">
                <a:latin typeface="Bookman Old Style" panose="02050604050505020204" pitchFamily="18" charset="0"/>
              </a:rPr>
              <a:t>                                   (мороз</a:t>
            </a:r>
            <a:r>
              <a:rPr lang="ru-RU"/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944" y="4566300"/>
            <a:ext cx="3574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Bookman Old Style" panose="02050604050505020204" pitchFamily="18" charset="0"/>
              </a:rPr>
              <a:t>7</a:t>
            </a:r>
            <a:r>
              <a:rPr lang="ru-RU">
                <a:latin typeface="Bookman Old Style" panose="02050604050505020204" pitchFamily="18" charset="0"/>
              </a:rPr>
              <a:t>. Проработав целый день,</a:t>
            </a:r>
          </a:p>
          <a:p>
            <a:r>
              <a:rPr lang="ru-RU">
                <a:latin typeface="Bookman Old Style" panose="02050604050505020204" pitchFamily="18" charset="0"/>
              </a:rPr>
              <a:t>Намела гору метель.</a:t>
            </a:r>
          </a:p>
          <a:p>
            <a:r>
              <a:rPr lang="ru-RU">
                <a:latin typeface="Bookman Old Style" panose="02050604050505020204" pitchFamily="18" charset="0"/>
              </a:rPr>
              <a:t>Что за горка? Как зовётся?</a:t>
            </a:r>
          </a:p>
          <a:p>
            <a:r>
              <a:rPr lang="ru-RU">
                <a:latin typeface="Bookman Old Style" panose="02050604050505020204" pitchFamily="18" charset="0"/>
              </a:rPr>
              <a:t>Вам ответить мне придётся.</a:t>
            </a:r>
            <a:endParaRPr lang="ru-RU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944" y="3194777"/>
            <a:ext cx="3325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Bookman Old Style" panose="02050604050505020204" pitchFamily="18" charset="0"/>
              </a:rPr>
              <a:t>5. Под </a:t>
            </a:r>
            <a:r>
              <a:rPr lang="ru-RU">
                <a:latin typeface="Bookman Old Style" panose="02050604050505020204" pitchFamily="18" charset="0"/>
              </a:rPr>
              <a:t>ногами все куда-то</a:t>
            </a:r>
          </a:p>
          <a:p>
            <a:r>
              <a:rPr lang="ru-RU">
                <a:latin typeface="Bookman Old Style" panose="02050604050505020204" pitchFamily="18" charset="0"/>
              </a:rPr>
              <a:t>Ускользает и плывет.</a:t>
            </a:r>
          </a:p>
          <a:p>
            <a:r>
              <a:rPr lang="ru-RU">
                <a:latin typeface="Bookman Old Style" panose="02050604050505020204" pitchFamily="18" charset="0"/>
              </a:rPr>
              <a:t>И смешно, и страшновато:</a:t>
            </a:r>
          </a:p>
          <a:p>
            <a:r>
              <a:rPr lang="ru-RU">
                <a:latin typeface="Bookman Old Style" panose="02050604050505020204" pitchFamily="18" charset="0"/>
              </a:rPr>
              <a:t>На дороге </a:t>
            </a:r>
            <a:r>
              <a:rPr lang="ru-RU" smtClean="0">
                <a:latin typeface="Bookman Old Style" panose="02050604050505020204" pitchFamily="18" charset="0"/>
              </a:rPr>
              <a:t>… (гололед)</a:t>
            </a:r>
            <a:endParaRPr lang="ru-RU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56909" y="1574631"/>
            <a:ext cx="32419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Bookman Old Style" panose="02050604050505020204" pitchFamily="18" charset="0"/>
              </a:rPr>
              <a:t>4. Белым </a:t>
            </a:r>
            <a:r>
              <a:rPr lang="ru-RU">
                <a:latin typeface="Bookman Old Style" panose="02050604050505020204" pitchFamily="18" charset="0"/>
              </a:rPr>
              <a:t>паром стелется</a:t>
            </a:r>
          </a:p>
          <a:p>
            <a:r>
              <a:rPr lang="ru-RU">
                <a:latin typeface="Bookman Old Style" panose="02050604050505020204" pitchFamily="18" charset="0"/>
              </a:rPr>
              <a:t>Не вьюга, не метелица</a:t>
            </a:r>
          </a:p>
          <a:p>
            <a:r>
              <a:rPr lang="ru-RU">
                <a:latin typeface="Bookman Old Style" panose="02050604050505020204" pitchFamily="18" charset="0"/>
              </a:rPr>
              <a:t>И не дым…. Что за обман?</a:t>
            </a:r>
          </a:p>
          <a:p>
            <a:r>
              <a:rPr lang="ru-RU">
                <a:latin typeface="Bookman Old Style" panose="02050604050505020204" pitchFamily="18" charset="0"/>
              </a:rPr>
              <a:t>Это же густой…(Туман)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98026" y="3215888"/>
            <a:ext cx="39485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Bookman Old Style" panose="02050604050505020204" pitchFamily="18" charset="0"/>
              </a:rPr>
              <a:t>6. Гуляю </a:t>
            </a:r>
            <a:r>
              <a:rPr lang="ru-RU">
                <a:latin typeface="Bookman Old Style" panose="02050604050505020204" pitchFamily="18" charset="0"/>
              </a:rPr>
              <a:t>в поле, летают на воле, </a:t>
            </a:r>
            <a:endParaRPr lang="ru-RU" smtClean="0">
              <a:latin typeface="Bookman Old Style" panose="02050604050505020204" pitchFamily="18" charset="0"/>
            </a:endParaRPr>
          </a:p>
          <a:p>
            <a:r>
              <a:rPr lang="ru-RU" smtClean="0">
                <a:latin typeface="Bookman Old Style" panose="02050604050505020204" pitchFamily="18" charset="0"/>
              </a:rPr>
              <a:t>Кручу</a:t>
            </a:r>
            <a:r>
              <a:rPr lang="ru-RU">
                <a:latin typeface="Bookman Old Style" panose="02050604050505020204" pitchFamily="18" charset="0"/>
              </a:rPr>
              <a:t>, бурчу, </a:t>
            </a:r>
            <a:endParaRPr lang="ru-RU" smtClean="0">
              <a:latin typeface="Bookman Old Style" panose="02050604050505020204" pitchFamily="18" charset="0"/>
            </a:endParaRPr>
          </a:p>
          <a:p>
            <a:r>
              <a:rPr lang="ru-RU" smtClean="0">
                <a:latin typeface="Bookman Old Style" panose="02050604050505020204" pitchFamily="18" charset="0"/>
              </a:rPr>
              <a:t>знать </a:t>
            </a:r>
            <a:r>
              <a:rPr lang="ru-RU">
                <a:latin typeface="Bookman Old Style" panose="02050604050505020204" pitchFamily="18" charset="0"/>
              </a:rPr>
              <a:t>никого не хочу. </a:t>
            </a:r>
            <a:endParaRPr lang="ru-RU" smtClean="0">
              <a:latin typeface="Bookman Old Style" panose="02050604050505020204" pitchFamily="18" charset="0"/>
            </a:endParaRPr>
          </a:p>
          <a:p>
            <a:r>
              <a:rPr lang="ru-RU" smtClean="0">
                <a:latin typeface="Bookman Old Style" panose="02050604050505020204" pitchFamily="18" charset="0"/>
              </a:rPr>
              <a:t>Вдоль улицы </a:t>
            </a:r>
            <a:r>
              <a:rPr lang="ru-RU">
                <a:latin typeface="Bookman Old Style" panose="02050604050505020204" pitchFamily="18" charset="0"/>
              </a:rPr>
              <a:t>пробегаю, </a:t>
            </a:r>
            <a:endParaRPr lang="ru-RU" smtClean="0">
              <a:latin typeface="Bookman Old Style" panose="02050604050505020204" pitchFamily="18" charset="0"/>
            </a:endParaRPr>
          </a:p>
          <a:p>
            <a:r>
              <a:rPr lang="ru-RU" smtClean="0">
                <a:latin typeface="Bookman Old Style" panose="02050604050505020204" pitchFamily="18" charset="0"/>
              </a:rPr>
              <a:t>Сугробы </a:t>
            </a:r>
            <a:r>
              <a:rPr lang="ru-RU">
                <a:latin typeface="Bookman Old Style" panose="02050604050505020204" pitchFamily="18" charset="0"/>
              </a:rPr>
              <a:t>наметаю. (Метель)</a:t>
            </a:r>
          </a:p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59925" y="4746961"/>
            <a:ext cx="4024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Bookman Old Style" panose="02050604050505020204" pitchFamily="18" charset="0"/>
              </a:rPr>
              <a:t>8. Белые птицы по </a:t>
            </a:r>
            <a:r>
              <a:rPr lang="ru-RU">
                <a:latin typeface="Bookman Old Style" panose="02050604050505020204" pitchFamily="18" charset="0"/>
              </a:rPr>
              <a:t>небу </a:t>
            </a:r>
            <a:r>
              <a:rPr lang="ru-RU" smtClean="0">
                <a:latin typeface="Bookman Old Style" panose="02050604050505020204" pitchFamily="18" charset="0"/>
              </a:rPr>
              <a:t>летают.</a:t>
            </a:r>
            <a:endParaRPr lang="ru-RU">
              <a:latin typeface="Bookman Old Style" panose="02050604050505020204" pitchFamily="18" charset="0"/>
            </a:endParaRPr>
          </a:p>
          <a:p>
            <a:r>
              <a:rPr lang="ru-RU">
                <a:latin typeface="Bookman Old Style" panose="02050604050505020204" pitchFamily="18" charset="0"/>
              </a:rPr>
              <a:t>Соберутся в стаи — солнце закрывают</a:t>
            </a:r>
            <a:r>
              <a:rPr lang="ru-RU" smtClean="0">
                <a:latin typeface="Bookman Old Style" panose="02050604050505020204" pitchFamily="18" charset="0"/>
              </a:rPr>
              <a:t>… (облака)</a:t>
            </a:r>
            <a:endParaRPr lang="ru-RU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8721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468" y="2456515"/>
            <a:ext cx="2915752" cy="1982068"/>
          </a:xfrm>
          <a:prstGeom prst="rect">
            <a:avLst/>
          </a:prstGeom>
        </p:spPr>
      </p:pic>
      <p:pic>
        <p:nvPicPr>
          <p:cNvPr id="2050" name="Picture 2" descr="https://img1.liveinternet.ru/images/attach/c/2/69/436/69436794_1295387169_0_261f2_ced231bd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744" y="173563"/>
            <a:ext cx="2673929" cy="21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 l="14876" r="11010"/>
          <a:stretch>
            <a:fillRect/>
          </a:stretch>
        </p:blipFill>
        <p:spPr>
          <a:xfrm>
            <a:off x="3262744" y="2458590"/>
            <a:ext cx="2673928" cy="1979993"/>
          </a:xfrm>
          <a:prstGeom prst="rect">
            <a:avLst/>
          </a:prstGeom>
        </p:spPr>
      </p:pic>
      <p:pic>
        <p:nvPicPr>
          <p:cNvPr id="2052" name="Picture 4" descr="https://rb7.ru/system/images/image_links/625604/7EEA0B5D1435904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640" y="173563"/>
            <a:ext cx="2849757" cy="210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607" y="2458591"/>
            <a:ext cx="2824790" cy="1979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4620690"/>
            <a:ext cx="3416590" cy="2102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rcRect l="15996" b="15456"/>
          <a:stretch>
            <a:fillRect/>
          </a:stretch>
        </p:blipFill>
        <p:spPr>
          <a:xfrm flipH="1">
            <a:off x="4890655" y="4618616"/>
            <a:ext cx="3416590" cy="21049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rcRect r="6116" b="7174"/>
          <a:stretch>
            <a:fillRect/>
          </a:stretch>
        </p:blipFill>
        <p:spPr>
          <a:xfrm>
            <a:off x="6057468" y="193619"/>
            <a:ext cx="2915752" cy="20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59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5188527" y="2171819"/>
            <a:ext cx="35329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Bookman Old Style" panose="02050604050505020204" pitchFamily="18" charset="0"/>
              </a:rPr>
              <a:t>Очень важная работа-</a:t>
            </a:r>
            <a:endParaRPr lang="ru-RU">
              <a:latin typeface="Bookman Old Style" panose="02050604050505020204" pitchFamily="18" charset="0"/>
            </a:endParaRPr>
          </a:p>
          <a:p>
            <a:r>
              <a:rPr lang="ru-RU" smtClean="0">
                <a:latin typeface="Bookman Old Style" panose="02050604050505020204" pitchFamily="18" charset="0"/>
              </a:rPr>
              <a:t>Людям предсказать </a:t>
            </a:r>
            <a:r>
              <a:rPr lang="ru-RU">
                <a:latin typeface="Bookman Old Style" panose="02050604050505020204" pitchFamily="18" charset="0"/>
              </a:rPr>
              <a:t>погоду.</a:t>
            </a:r>
          </a:p>
          <a:p>
            <a:r>
              <a:rPr lang="ru-RU">
                <a:latin typeface="Bookman Old Style" panose="02050604050505020204" pitchFamily="18" charset="0"/>
              </a:rPr>
              <a:t>Зонтик брать или не брать?</a:t>
            </a:r>
          </a:p>
          <a:p>
            <a:r>
              <a:rPr lang="ru-RU">
                <a:latin typeface="Bookman Old Style" panose="02050604050505020204" pitchFamily="18" charset="0"/>
              </a:rPr>
              <a:t>Нужно ль шапку надевать?</a:t>
            </a:r>
          </a:p>
          <a:p>
            <a:r>
              <a:rPr lang="ru-RU">
                <a:latin typeface="Bookman Old Style" panose="02050604050505020204" pitchFamily="18" charset="0"/>
              </a:rPr>
              <a:t>Круглый год, зимой и летом,</a:t>
            </a:r>
          </a:p>
          <a:p>
            <a:r>
              <a:rPr lang="ru-RU">
                <a:latin typeface="Bookman Old Style" panose="02050604050505020204" pitchFamily="18" charset="0"/>
              </a:rPr>
              <a:t>Слушайте его советы!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55817" y="554466"/>
            <a:ext cx="2715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>
                <a:latin typeface="Bookman Old Style" panose="02050604050505020204" pitchFamily="18" charset="0"/>
              </a:rPr>
              <a:t>Есть общее название</a:t>
            </a:r>
          </a:p>
          <a:p>
            <a:pPr algn="ctr"/>
            <a:r>
              <a:rPr lang="ru-RU">
                <a:latin typeface="Bookman Old Style" panose="02050604050505020204" pitchFamily="18" charset="0"/>
              </a:rPr>
              <a:t>Природы состояния.</a:t>
            </a:r>
          </a:p>
          <a:p>
            <a:pPr algn="ctr"/>
            <a:r>
              <a:rPr lang="ru-RU">
                <a:latin typeface="Bookman Old Style" panose="02050604050505020204" pitchFamily="18" charset="0"/>
              </a:rPr>
              <a:t>От времени года</a:t>
            </a:r>
          </a:p>
          <a:p>
            <a:pPr algn="ctr"/>
            <a:r>
              <a:rPr lang="ru-RU">
                <a:latin typeface="Bookman Old Style" panose="02050604050505020204" pitchFamily="18" charset="0"/>
              </a:rPr>
              <a:t>Зависит</a:t>
            </a:r>
            <a:r>
              <a:rPr lang="ru-RU" smtClean="0">
                <a:latin typeface="Bookman Old Style" panose="02050604050505020204" pitchFamily="18" charset="0"/>
              </a:rPr>
              <a:t>…</a:t>
            </a:r>
            <a:endParaRPr lang="ru-RU"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562" y="3926145"/>
            <a:ext cx="4419600" cy="2682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72" y="203205"/>
            <a:ext cx="2601191" cy="1734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 b="7690"/>
          <a:stretch>
            <a:fillRect/>
          </a:stretch>
        </p:blipFill>
        <p:spPr>
          <a:xfrm>
            <a:off x="252844" y="203205"/>
            <a:ext cx="2542309" cy="1760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77" y="2171819"/>
            <a:ext cx="3890002" cy="2936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09487" y="5445268"/>
            <a:ext cx="3532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Bookman Old Style" panose="02050604050505020204" pitchFamily="18" charset="0"/>
              </a:rPr>
              <a:t>Он в любое время года наблюдает за погодой. Скорость ветра измеряет, направленье его знает.</a:t>
            </a:r>
            <a:endParaRPr lang="ru-RU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93401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647" y="0"/>
            <a:ext cx="9366647" cy="70249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9902" y="5461154"/>
            <a:ext cx="7061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/>
                <a:latin typeface="Bookman Old Style" panose="02050604050505020204" pitchFamily="18" charset="0"/>
              </a:rPr>
              <a:t>МОЛОДЦЫ !</a:t>
            </a:r>
            <a:endParaRPr lang="ru-RU" sz="8000" b="1" cap="none" spc="0">
              <a:ln w="22225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5634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74788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b="27184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825287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02"/>
            <a:ext cx="9143999" cy="6709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707786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5152" r="5606"/>
          <a:stretch>
            <a:fillRect/>
          </a:stretch>
        </p:blipFill>
        <p:spPr>
          <a:xfrm>
            <a:off x="0" y="0"/>
            <a:ext cx="9144000" cy="687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271057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343708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https://im0-tub-ru.yandex.net/i?id=c8d9bc2d6787ba428dcaec4a1c1c1f7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814" y="123182"/>
            <a:ext cx="2916485" cy="198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obvesti.ru/wp-content/uploads/2019/07/strad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6440" y="123182"/>
            <a:ext cx="2907231" cy="198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ompromat.group/uploads/posts/2020-10/1601534205_screenshot_2020-10-01-izobrazhaya-zhertvovatel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6441" y="2445871"/>
            <a:ext cx="2907231" cy="198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bs.twimg.com/media/DRs8FhfXcAEFyTo.jpg:lar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285" y="4768561"/>
            <a:ext cx="2936014" cy="198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troj-udo.com/upload/images/IMG210_reduc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421" y="1113182"/>
            <a:ext cx="2640898" cy="198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rcRect r="2250"/>
          <a:stretch>
            <a:fillRect/>
          </a:stretch>
        </p:blipFill>
        <p:spPr>
          <a:xfrm flipH="1">
            <a:off x="6057899" y="4768560"/>
            <a:ext cx="2905772" cy="1980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040" name="Picture 16" descr="https://klops.ru/media/W1siZiIsIjIwMTcvMTIvMDkvOGs0aTd2MjZpcF85MjVmNTM5MTE1NDQ1MTIwNTc0N2M0Y2RiZTE3NzA2Ni5qcGciXSxbInAiLCJ0aHVtYiIsIjkyNHgiXV0?sha=bcd5753c78ee11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285" y="2445871"/>
            <a:ext cx="2936014" cy="198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rcRect l="14794"/>
          <a:stretch>
            <a:fillRect/>
          </a:stretch>
        </p:blipFill>
        <p:spPr>
          <a:xfrm>
            <a:off x="3341563" y="3518131"/>
            <a:ext cx="2532174" cy="1980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1373119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r="31392"/>
          <a:stretch>
            <a:fillRect/>
          </a:stretch>
        </p:blipFill>
        <p:spPr>
          <a:xfrm>
            <a:off x="161021" y="175306"/>
            <a:ext cx="2713147" cy="215783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863" y="3502649"/>
            <a:ext cx="3960000" cy="316679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 l="6114"/>
          <a:stretch>
            <a:fillRect/>
          </a:stretch>
        </p:blipFill>
        <p:spPr>
          <a:xfrm>
            <a:off x="6195199" y="212016"/>
            <a:ext cx="2760664" cy="210608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 l="16441" r="5994"/>
          <a:stretch>
            <a:fillRect/>
          </a:stretch>
        </p:blipFill>
        <p:spPr>
          <a:xfrm>
            <a:off x="156374" y="3502649"/>
            <a:ext cx="4036650" cy="320444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8830" y="2505301"/>
            <a:ext cx="8444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latin typeface="Bookman Old Style" panose="02050604050505020204" pitchFamily="18" charset="0"/>
              </a:rPr>
              <a:t>МЕТЕОРОЛОГ наблюдает за погодой</a:t>
            </a:r>
          </a:p>
          <a:p>
            <a:pPr algn="ctr"/>
            <a:r>
              <a:rPr lang="ru-RU" sz="2800" b="1" smtClean="0">
                <a:latin typeface="Bookman Old Style" panose="02050604050505020204" pitchFamily="18" charset="0"/>
              </a:rPr>
              <a:t>СИНОПТИК предсказывает погоду </a:t>
            </a:r>
            <a:endParaRPr lang="ru-RU" sz="2800" b="1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8175" y="859280"/>
            <a:ext cx="3153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МЕТЕОРОЛОГИЯ</a:t>
            </a:r>
            <a:r>
              <a:rPr lang="ru-RU" sz="2400" smtClean="0">
                <a:latin typeface="Bookman Old Style" panose="02050604050505020204" pitchFamily="18" charset="0"/>
              </a:rPr>
              <a:t>-</a:t>
            </a:r>
          </a:p>
          <a:p>
            <a:pPr algn="ctr"/>
            <a:r>
              <a:rPr lang="ru-RU" sz="2400" smtClean="0">
                <a:latin typeface="Bookman Old Style" panose="02050604050505020204" pitchFamily="18" charset="0"/>
              </a:rPr>
              <a:t>НАУКА О ПОГОДЕ</a:t>
            </a:r>
            <a:endParaRPr lang="ru-RU" sz="240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9623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50</Paragraphs>
  <Slides>24</Slides>
  <Notes>1</Notes>
  <TotalTime>318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29">
      <vt:lpstr>Arial</vt:lpstr>
      <vt:lpstr>Calibri Light</vt:lpstr>
      <vt:lpstr>Calibri</vt:lpstr>
      <vt:lpstr>Bookman Old Style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Пользователь</dc:creator>
  <cp:lastModifiedBy>Пользователь</cp:lastModifiedBy>
  <cp:revision>43</cp:revision>
  <dcterms:created xsi:type="dcterms:W3CDTF">2020-12-15T04:50:43Z</dcterms:created>
  <dcterms:modified xsi:type="dcterms:W3CDTF">2025-01-16T05:10:36Z</dcterms:modified>
</cp:coreProperties>
</file>